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72" r:id="rId7"/>
    <p:sldId id="269" r:id="rId8"/>
    <p:sldId id="270" r:id="rId9"/>
    <p:sldId id="27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C541D8-E968-224A-9F7F-0CCCFC87E894}" v="487" dt="2021-12-11T05:52:24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70" d="100"/>
          <a:sy n="70" d="100"/>
        </p:scale>
        <p:origin x="10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11F49-20DF-4C13-8D60-92ACAD28450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C6BB088-97A7-4157-B2F8-1E8E5A388500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0" i="0" dirty="0">
              <a:latin typeface="Apple Braille" pitchFamily="2" charset="0"/>
            </a:rPr>
            <a:t>A total of twenty entities have been created and corresponding relationships have been established in the best possible normalized form which is suited for a database</a:t>
          </a:r>
          <a:r>
            <a:rPr lang="en-US" dirty="0"/>
            <a:t>.</a:t>
          </a:r>
        </a:p>
      </dgm:t>
    </dgm:pt>
    <dgm:pt modelId="{4D0B90C2-B32F-4720-890D-AB82B48B7CFA}" type="parTrans" cxnId="{3A03C0CC-47C9-42A6-8AE7-B5A6F5E506CA}">
      <dgm:prSet/>
      <dgm:spPr/>
      <dgm:t>
        <a:bodyPr/>
        <a:lstStyle/>
        <a:p>
          <a:endParaRPr lang="en-US"/>
        </a:p>
      </dgm:t>
    </dgm:pt>
    <dgm:pt modelId="{CAFE5248-3193-4653-950E-1A45DF1E8590}" type="sibTrans" cxnId="{3A03C0CC-47C9-42A6-8AE7-B5A6F5E506CA}">
      <dgm:prSet/>
      <dgm:spPr/>
      <dgm:t>
        <a:bodyPr/>
        <a:lstStyle/>
        <a:p>
          <a:endParaRPr lang="en-US"/>
        </a:p>
      </dgm:t>
    </dgm:pt>
    <dgm:pt modelId="{18266893-3F5D-43E0-A6EE-894B742C89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Apple Braille" pitchFamily="2" charset="0"/>
            </a:rPr>
            <a:t>Attaching the design document with the entities, attributes with the description for each entity.</a:t>
          </a:r>
        </a:p>
      </dgm:t>
    </dgm:pt>
    <dgm:pt modelId="{C87A7933-3387-45DE-990F-5A7F5F29328E}" type="parTrans" cxnId="{67345A33-7950-4BBF-A195-E837B61700DC}">
      <dgm:prSet/>
      <dgm:spPr/>
      <dgm:t>
        <a:bodyPr/>
        <a:lstStyle/>
        <a:p>
          <a:endParaRPr lang="en-US"/>
        </a:p>
      </dgm:t>
    </dgm:pt>
    <dgm:pt modelId="{20DC6DF3-9981-4A1D-9385-6211FF247421}" type="sibTrans" cxnId="{67345A33-7950-4BBF-A195-E837B61700DC}">
      <dgm:prSet/>
      <dgm:spPr/>
      <dgm:t>
        <a:bodyPr/>
        <a:lstStyle/>
        <a:p>
          <a:endParaRPr lang="en-US"/>
        </a:p>
      </dgm:t>
    </dgm:pt>
    <dgm:pt modelId="{3BB4AA05-25CF-469A-AABF-CBA6D75C7F96}" type="pres">
      <dgm:prSet presAssocID="{0EE11F49-20DF-4C13-8D60-92ACAD28450D}" presName="root" presStyleCnt="0">
        <dgm:presLayoutVars>
          <dgm:dir/>
          <dgm:resizeHandles val="exact"/>
        </dgm:presLayoutVars>
      </dgm:prSet>
      <dgm:spPr/>
    </dgm:pt>
    <dgm:pt modelId="{1817B1FC-994C-4C65-B8DC-55115C257BF3}" type="pres">
      <dgm:prSet presAssocID="{EC6BB088-97A7-4157-B2F8-1E8E5A388500}" presName="compNode" presStyleCnt="0"/>
      <dgm:spPr/>
    </dgm:pt>
    <dgm:pt modelId="{5B021D15-7815-4FBC-92FD-2B31C2B43506}" type="pres">
      <dgm:prSet presAssocID="{EC6BB088-97A7-4157-B2F8-1E8E5A3885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9D81CD9-4E04-49D9-8209-F8189F326529}" type="pres">
      <dgm:prSet presAssocID="{EC6BB088-97A7-4157-B2F8-1E8E5A388500}" presName="spaceRect" presStyleCnt="0"/>
      <dgm:spPr/>
    </dgm:pt>
    <dgm:pt modelId="{D15DACB0-56F9-46BF-98E2-2F4B6266B00D}" type="pres">
      <dgm:prSet presAssocID="{EC6BB088-97A7-4157-B2F8-1E8E5A388500}" presName="textRect" presStyleLbl="revTx" presStyleIdx="0" presStyleCnt="2">
        <dgm:presLayoutVars>
          <dgm:chMax val="1"/>
          <dgm:chPref val="1"/>
        </dgm:presLayoutVars>
      </dgm:prSet>
      <dgm:spPr/>
    </dgm:pt>
    <dgm:pt modelId="{6D6EFF08-D252-487F-A9D7-028BA40AA228}" type="pres">
      <dgm:prSet presAssocID="{CAFE5248-3193-4653-950E-1A45DF1E8590}" presName="sibTrans" presStyleCnt="0"/>
      <dgm:spPr/>
    </dgm:pt>
    <dgm:pt modelId="{82E4136D-B5F3-4DEC-B3A5-0DB9E0525347}" type="pres">
      <dgm:prSet presAssocID="{18266893-3F5D-43E0-A6EE-894B742C894E}" presName="compNode" presStyleCnt="0"/>
      <dgm:spPr/>
    </dgm:pt>
    <dgm:pt modelId="{37093DAB-B195-41D9-A577-87BEEFF47FC6}" type="pres">
      <dgm:prSet presAssocID="{18266893-3F5D-43E0-A6EE-894B742C89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1376ABE8-0D5E-4EE7-911D-3F198EF6F753}" type="pres">
      <dgm:prSet presAssocID="{18266893-3F5D-43E0-A6EE-894B742C894E}" presName="spaceRect" presStyleCnt="0"/>
      <dgm:spPr/>
    </dgm:pt>
    <dgm:pt modelId="{1CCB60A8-FA06-4A4F-9EA6-DEC05CD951E7}" type="pres">
      <dgm:prSet presAssocID="{18266893-3F5D-43E0-A6EE-894B742C894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2913604-27EE-3B4A-9690-6BBB4D570F37}" type="presOf" srcId="{EC6BB088-97A7-4157-B2F8-1E8E5A388500}" destId="{D15DACB0-56F9-46BF-98E2-2F4B6266B00D}" srcOrd="0" destOrd="0" presId="urn:microsoft.com/office/officeart/2018/2/layout/IconLabelList"/>
    <dgm:cxn modelId="{67345A33-7950-4BBF-A195-E837B61700DC}" srcId="{0EE11F49-20DF-4C13-8D60-92ACAD28450D}" destId="{18266893-3F5D-43E0-A6EE-894B742C894E}" srcOrd="1" destOrd="0" parTransId="{C87A7933-3387-45DE-990F-5A7F5F29328E}" sibTransId="{20DC6DF3-9981-4A1D-9385-6211FF247421}"/>
    <dgm:cxn modelId="{60347180-D15E-5748-A82C-B40E6CA32780}" type="presOf" srcId="{0EE11F49-20DF-4C13-8D60-92ACAD28450D}" destId="{3BB4AA05-25CF-469A-AABF-CBA6D75C7F96}" srcOrd="0" destOrd="0" presId="urn:microsoft.com/office/officeart/2018/2/layout/IconLabelList"/>
    <dgm:cxn modelId="{3A03C0CC-47C9-42A6-8AE7-B5A6F5E506CA}" srcId="{0EE11F49-20DF-4C13-8D60-92ACAD28450D}" destId="{EC6BB088-97A7-4157-B2F8-1E8E5A388500}" srcOrd="0" destOrd="0" parTransId="{4D0B90C2-B32F-4720-890D-AB82B48B7CFA}" sibTransId="{CAFE5248-3193-4653-950E-1A45DF1E8590}"/>
    <dgm:cxn modelId="{928167D8-305A-374F-A972-E544836177C0}" type="presOf" srcId="{18266893-3F5D-43E0-A6EE-894B742C894E}" destId="{1CCB60A8-FA06-4A4F-9EA6-DEC05CD951E7}" srcOrd="0" destOrd="0" presId="urn:microsoft.com/office/officeart/2018/2/layout/IconLabelList"/>
    <dgm:cxn modelId="{B4C98685-D8FB-B04F-94EB-16B51E227E78}" type="presParOf" srcId="{3BB4AA05-25CF-469A-AABF-CBA6D75C7F96}" destId="{1817B1FC-994C-4C65-B8DC-55115C257BF3}" srcOrd="0" destOrd="0" presId="urn:microsoft.com/office/officeart/2018/2/layout/IconLabelList"/>
    <dgm:cxn modelId="{22B34E9A-8DF2-0F49-91A8-10E4BFC5458A}" type="presParOf" srcId="{1817B1FC-994C-4C65-B8DC-55115C257BF3}" destId="{5B021D15-7815-4FBC-92FD-2B31C2B43506}" srcOrd="0" destOrd="0" presId="urn:microsoft.com/office/officeart/2018/2/layout/IconLabelList"/>
    <dgm:cxn modelId="{052CC30D-576E-7F44-8302-CC6A3A5F4B0F}" type="presParOf" srcId="{1817B1FC-994C-4C65-B8DC-55115C257BF3}" destId="{E9D81CD9-4E04-49D9-8209-F8189F326529}" srcOrd="1" destOrd="0" presId="urn:microsoft.com/office/officeart/2018/2/layout/IconLabelList"/>
    <dgm:cxn modelId="{F3CB6D49-D2F9-8F40-BC33-6BC323D54100}" type="presParOf" srcId="{1817B1FC-994C-4C65-B8DC-55115C257BF3}" destId="{D15DACB0-56F9-46BF-98E2-2F4B6266B00D}" srcOrd="2" destOrd="0" presId="urn:microsoft.com/office/officeart/2018/2/layout/IconLabelList"/>
    <dgm:cxn modelId="{83B58815-7664-BA47-A23B-8201086BFE44}" type="presParOf" srcId="{3BB4AA05-25CF-469A-AABF-CBA6D75C7F96}" destId="{6D6EFF08-D252-487F-A9D7-028BA40AA228}" srcOrd="1" destOrd="0" presId="urn:microsoft.com/office/officeart/2018/2/layout/IconLabelList"/>
    <dgm:cxn modelId="{F64F9741-E3C6-9743-99A2-ECA827709EED}" type="presParOf" srcId="{3BB4AA05-25CF-469A-AABF-CBA6D75C7F96}" destId="{82E4136D-B5F3-4DEC-B3A5-0DB9E0525347}" srcOrd="2" destOrd="0" presId="urn:microsoft.com/office/officeart/2018/2/layout/IconLabelList"/>
    <dgm:cxn modelId="{181E2BD2-89A8-0149-AD2B-B874CBCE1D8D}" type="presParOf" srcId="{82E4136D-B5F3-4DEC-B3A5-0DB9E0525347}" destId="{37093DAB-B195-41D9-A577-87BEEFF47FC6}" srcOrd="0" destOrd="0" presId="urn:microsoft.com/office/officeart/2018/2/layout/IconLabelList"/>
    <dgm:cxn modelId="{08CC3AB3-95F4-E64C-923F-C0CD7D4F6B72}" type="presParOf" srcId="{82E4136D-B5F3-4DEC-B3A5-0DB9E0525347}" destId="{1376ABE8-0D5E-4EE7-911D-3F198EF6F753}" srcOrd="1" destOrd="0" presId="urn:microsoft.com/office/officeart/2018/2/layout/IconLabelList"/>
    <dgm:cxn modelId="{9CF16DE3-9654-F14F-BAFF-E59E56A6232A}" type="presParOf" srcId="{82E4136D-B5F3-4DEC-B3A5-0DB9E0525347}" destId="{1CCB60A8-FA06-4A4F-9EA6-DEC05CD951E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D36ABA-7C59-4D53-931A-59DADCEA46E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4D184-0623-49F4-9B29-A0F951EC88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pple Braille" pitchFamily="2" charset="0"/>
            </a:rPr>
            <a:t>Twenty tables have been created with each table containing 10 records.</a:t>
          </a:r>
        </a:p>
      </dgm:t>
    </dgm:pt>
    <dgm:pt modelId="{CF459A33-9E33-446E-ADAD-6CF6995E9972}" type="parTrans" cxnId="{6B4CAD37-4FC3-4E62-9E8B-F1FE19325236}">
      <dgm:prSet/>
      <dgm:spPr/>
      <dgm:t>
        <a:bodyPr/>
        <a:lstStyle/>
        <a:p>
          <a:endParaRPr lang="en-US"/>
        </a:p>
      </dgm:t>
    </dgm:pt>
    <dgm:pt modelId="{85BD836E-3378-462C-A3D8-DE49DE2911DE}" type="sibTrans" cxnId="{6B4CAD37-4FC3-4E62-9E8B-F1FE193252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0C1D6F-FA95-4C7C-809C-C305BAABDB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>
              <a:latin typeface="Apple Braille" pitchFamily="2" charset="0"/>
            </a:rPr>
            <a:t>The tables present in the database have table level check constraints, clustered and non clustered indexes, encryption in column, computed columns.</a:t>
          </a:r>
        </a:p>
      </dgm:t>
    </dgm:pt>
    <dgm:pt modelId="{BCC1F6CC-CE84-42C9-9060-F781F6B51F39}" type="parTrans" cxnId="{EBD4F008-A229-4DE8-86F5-D38089897DBB}">
      <dgm:prSet/>
      <dgm:spPr/>
      <dgm:t>
        <a:bodyPr/>
        <a:lstStyle/>
        <a:p>
          <a:endParaRPr lang="en-US"/>
        </a:p>
      </dgm:t>
    </dgm:pt>
    <dgm:pt modelId="{E35AFFD9-605E-4DF4-98D8-7E4852AD0F0C}" type="sibTrans" cxnId="{EBD4F008-A229-4DE8-86F5-D38089897D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9A2991-B0CB-4DC8-948E-1A837AAA5A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>
              <a:latin typeface="Apple Braille" pitchFamily="2" charset="0"/>
            </a:rPr>
            <a:t>Corresponding stored procedures, triggers and views have ben created with the available data from the database</a:t>
          </a:r>
        </a:p>
      </dgm:t>
    </dgm:pt>
    <dgm:pt modelId="{D5DEC617-DF60-465F-BF48-7C0EAF2E9D62}" type="parTrans" cxnId="{59A9F419-6C9D-40A6-99A0-F05FAAC369C6}">
      <dgm:prSet/>
      <dgm:spPr/>
      <dgm:t>
        <a:bodyPr/>
        <a:lstStyle/>
        <a:p>
          <a:endParaRPr lang="en-US"/>
        </a:p>
      </dgm:t>
    </dgm:pt>
    <dgm:pt modelId="{AFF53A62-F846-40CB-BF50-F4D3FEC656E9}" type="sibTrans" cxnId="{59A9F419-6C9D-40A6-99A0-F05FAAC369C6}">
      <dgm:prSet/>
      <dgm:spPr/>
      <dgm:t>
        <a:bodyPr/>
        <a:lstStyle/>
        <a:p>
          <a:endParaRPr lang="en-US"/>
        </a:p>
      </dgm:t>
    </dgm:pt>
    <dgm:pt modelId="{982426BC-6524-401C-9B69-833B40B33E84}" type="pres">
      <dgm:prSet presAssocID="{F8D36ABA-7C59-4D53-931A-59DADCEA46EE}" presName="root" presStyleCnt="0">
        <dgm:presLayoutVars>
          <dgm:dir/>
          <dgm:resizeHandles val="exact"/>
        </dgm:presLayoutVars>
      </dgm:prSet>
      <dgm:spPr/>
    </dgm:pt>
    <dgm:pt modelId="{F5AD2273-94ED-4E28-A34E-E8AAF8D47F2E}" type="pres">
      <dgm:prSet presAssocID="{F8D36ABA-7C59-4D53-931A-59DADCEA46EE}" presName="container" presStyleCnt="0">
        <dgm:presLayoutVars>
          <dgm:dir/>
          <dgm:resizeHandles val="exact"/>
        </dgm:presLayoutVars>
      </dgm:prSet>
      <dgm:spPr/>
    </dgm:pt>
    <dgm:pt modelId="{385E897A-3B59-4B7C-BEBD-92B62BCFE849}" type="pres">
      <dgm:prSet presAssocID="{66B4D184-0623-49F4-9B29-A0F951EC88E3}" presName="compNode" presStyleCnt="0"/>
      <dgm:spPr/>
    </dgm:pt>
    <dgm:pt modelId="{ACF2ACD0-7933-43A4-A033-92FE66076807}" type="pres">
      <dgm:prSet presAssocID="{66B4D184-0623-49F4-9B29-A0F951EC88E3}" presName="iconBgRect" presStyleLbl="bgShp" presStyleIdx="0" presStyleCnt="3"/>
      <dgm:spPr/>
    </dgm:pt>
    <dgm:pt modelId="{185AFE19-8BB2-49D9-9EA2-F66C3FC5A6E6}" type="pres">
      <dgm:prSet presAssocID="{66B4D184-0623-49F4-9B29-A0F951EC88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FE2E968-F5FE-427B-B0ED-DD3649591441}" type="pres">
      <dgm:prSet presAssocID="{66B4D184-0623-49F4-9B29-A0F951EC88E3}" presName="spaceRect" presStyleCnt="0"/>
      <dgm:spPr/>
    </dgm:pt>
    <dgm:pt modelId="{12287A1E-1A56-4FC3-872C-D15C42BC9A5D}" type="pres">
      <dgm:prSet presAssocID="{66B4D184-0623-49F4-9B29-A0F951EC88E3}" presName="textRect" presStyleLbl="revTx" presStyleIdx="0" presStyleCnt="3">
        <dgm:presLayoutVars>
          <dgm:chMax val="1"/>
          <dgm:chPref val="1"/>
        </dgm:presLayoutVars>
      </dgm:prSet>
      <dgm:spPr/>
    </dgm:pt>
    <dgm:pt modelId="{1A3B5E9E-1780-42BF-A82A-9903C382538E}" type="pres">
      <dgm:prSet presAssocID="{85BD836E-3378-462C-A3D8-DE49DE2911DE}" presName="sibTrans" presStyleLbl="sibTrans2D1" presStyleIdx="0" presStyleCnt="0"/>
      <dgm:spPr/>
    </dgm:pt>
    <dgm:pt modelId="{68E44DBC-CB05-4548-BC73-9EEE127C2B6A}" type="pres">
      <dgm:prSet presAssocID="{670C1D6F-FA95-4C7C-809C-C305BAABDB0D}" presName="compNode" presStyleCnt="0"/>
      <dgm:spPr/>
    </dgm:pt>
    <dgm:pt modelId="{CC4EB442-BFDF-4E6D-8CB7-19A31C1663C3}" type="pres">
      <dgm:prSet presAssocID="{670C1D6F-FA95-4C7C-809C-C305BAABDB0D}" presName="iconBgRect" presStyleLbl="bgShp" presStyleIdx="1" presStyleCnt="3"/>
      <dgm:spPr/>
    </dgm:pt>
    <dgm:pt modelId="{5510E6C5-21B6-4C79-B6A3-16757C8CE34D}" type="pres">
      <dgm:prSet presAssocID="{670C1D6F-FA95-4C7C-809C-C305BAABDB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14FFA5-32B1-4249-8AAE-9D34B6934366}" type="pres">
      <dgm:prSet presAssocID="{670C1D6F-FA95-4C7C-809C-C305BAABDB0D}" presName="spaceRect" presStyleCnt="0"/>
      <dgm:spPr/>
    </dgm:pt>
    <dgm:pt modelId="{233411EC-1AF8-4643-BAA7-5B6CCA3D7850}" type="pres">
      <dgm:prSet presAssocID="{670C1D6F-FA95-4C7C-809C-C305BAABDB0D}" presName="textRect" presStyleLbl="revTx" presStyleIdx="1" presStyleCnt="3">
        <dgm:presLayoutVars>
          <dgm:chMax val="1"/>
          <dgm:chPref val="1"/>
        </dgm:presLayoutVars>
      </dgm:prSet>
      <dgm:spPr/>
    </dgm:pt>
    <dgm:pt modelId="{E6DF1DF2-934A-4A3A-8D03-3B24345B4684}" type="pres">
      <dgm:prSet presAssocID="{E35AFFD9-605E-4DF4-98D8-7E4852AD0F0C}" presName="sibTrans" presStyleLbl="sibTrans2D1" presStyleIdx="0" presStyleCnt="0"/>
      <dgm:spPr/>
    </dgm:pt>
    <dgm:pt modelId="{F7A60492-3C2D-4837-849D-3C71B79C744C}" type="pres">
      <dgm:prSet presAssocID="{409A2991-B0CB-4DC8-948E-1A837AAA5AC4}" presName="compNode" presStyleCnt="0"/>
      <dgm:spPr/>
    </dgm:pt>
    <dgm:pt modelId="{B2A88C99-6411-4AD8-9314-6133B464E2A5}" type="pres">
      <dgm:prSet presAssocID="{409A2991-B0CB-4DC8-948E-1A837AAA5AC4}" presName="iconBgRect" presStyleLbl="bgShp" presStyleIdx="2" presStyleCnt="3"/>
      <dgm:spPr/>
    </dgm:pt>
    <dgm:pt modelId="{B80D31E0-6415-48C6-B6DB-4228B0B6C0D7}" type="pres">
      <dgm:prSet presAssocID="{409A2991-B0CB-4DC8-948E-1A837AAA5A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E8995E6-5CDF-4518-BBB9-CB66703BC70D}" type="pres">
      <dgm:prSet presAssocID="{409A2991-B0CB-4DC8-948E-1A837AAA5AC4}" presName="spaceRect" presStyleCnt="0"/>
      <dgm:spPr/>
    </dgm:pt>
    <dgm:pt modelId="{9EF056BD-A2BE-411E-B146-7F037AF5B3B2}" type="pres">
      <dgm:prSet presAssocID="{409A2991-B0CB-4DC8-948E-1A837AAA5AC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BD4F008-A229-4DE8-86F5-D38089897DBB}" srcId="{F8D36ABA-7C59-4D53-931A-59DADCEA46EE}" destId="{670C1D6F-FA95-4C7C-809C-C305BAABDB0D}" srcOrd="1" destOrd="0" parTransId="{BCC1F6CC-CE84-42C9-9060-F781F6B51F39}" sibTransId="{E35AFFD9-605E-4DF4-98D8-7E4852AD0F0C}"/>
    <dgm:cxn modelId="{F9202F11-1E63-4AA1-8197-A734F8815912}" type="presOf" srcId="{670C1D6F-FA95-4C7C-809C-C305BAABDB0D}" destId="{233411EC-1AF8-4643-BAA7-5B6CCA3D7850}" srcOrd="0" destOrd="0" presId="urn:microsoft.com/office/officeart/2018/2/layout/IconCircleList"/>
    <dgm:cxn modelId="{59A9F419-6C9D-40A6-99A0-F05FAAC369C6}" srcId="{F8D36ABA-7C59-4D53-931A-59DADCEA46EE}" destId="{409A2991-B0CB-4DC8-948E-1A837AAA5AC4}" srcOrd="2" destOrd="0" parTransId="{D5DEC617-DF60-465F-BF48-7C0EAF2E9D62}" sibTransId="{AFF53A62-F846-40CB-BF50-F4D3FEC656E9}"/>
    <dgm:cxn modelId="{6B4CAD37-4FC3-4E62-9E8B-F1FE19325236}" srcId="{F8D36ABA-7C59-4D53-931A-59DADCEA46EE}" destId="{66B4D184-0623-49F4-9B29-A0F951EC88E3}" srcOrd="0" destOrd="0" parTransId="{CF459A33-9E33-446E-ADAD-6CF6995E9972}" sibTransId="{85BD836E-3378-462C-A3D8-DE49DE2911DE}"/>
    <dgm:cxn modelId="{698EFA6F-D2E7-44A8-B301-0120FDC8EEA6}" type="presOf" srcId="{66B4D184-0623-49F4-9B29-A0F951EC88E3}" destId="{12287A1E-1A56-4FC3-872C-D15C42BC9A5D}" srcOrd="0" destOrd="0" presId="urn:microsoft.com/office/officeart/2018/2/layout/IconCircleList"/>
    <dgm:cxn modelId="{3A9A6884-A170-4778-AA06-CF4896C795E2}" type="presOf" srcId="{F8D36ABA-7C59-4D53-931A-59DADCEA46EE}" destId="{982426BC-6524-401C-9B69-833B40B33E84}" srcOrd="0" destOrd="0" presId="urn:microsoft.com/office/officeart/2018/2/layout/IconCircleList"/>
    <dgm:cxn modelId="{61395CD4-120C-4EE3-8937-BD82CCAB3A3D}" type="presOf" srcId="{E35AFFD9-605E-4DF4-98D8-7E4852AD0F0C}" destId="{E6DF1DF2-934A-4A3A-8D03-3B24345B4684}" srcOrd="0" destOrd="0" presId="urn:microsoft.com/office/officeart/2018/2/layout/IconCircleList"/>
    <dgm:cxn modelId="{801BE6ED-968B-46E5-B742-18C742F3D21F}" type="presOf" srcId="{85BD836E-3378-462C-A3D8-DE49DE2911DE}" destId="{1A3B5E9E-1780-42BF-A82A-9903C382538E}" srcOrd="0" destOrd="0" presId="urn:microsoft.com/office/officeart/2018/2/layout/IconCircleList"/>
    <dgm:cxn modelId="{D8A567F9-9191-4C7D-818A-3AC0CDEDEE9C}" type="presOf" srcId="{409A2991-B0CB-4DC8-948E-1A837AAA5AC4}" destId="{9EF056BD-A2BE-411E-B146-7F037AF5B3B2}" srcOrd="0" destOrd="0" presId="urn:microsoft.com/office/officeart/2018/2/layout/IconCircleList"/>
    <dgm:cxn modelId="{58EDDAC9-7CC7-4D76-A2BB-C5927845A2BB}" type="presParOf" srcId="{982426BC-6524-401C-9B69-833B40B33E84}" destId="{F5AD2273-94ED-4E28-A34E-E8AAF8D47F2E}" srcOrd="0" destOrd="0" presId="urn:microsoft.com/office/officeart/2018/2/layout/IconCircleList"/>
    <dgm:cxn modelId="{7DEC3B71-53BD-4BCF-8235-30D12259A997}" type="presParOf" srcId="{F5AD2273-94ED-4E28-A34E-E8AAF8D47F2E}" destId="{385E897A-3B59-4B7C-BEBD-92B62BCFE849}" srcOrd="0" destOrd="0" presId="urn:microsoft.com/office/officeart/2018/2/layout/IconCircleList"/>
    <dgm:cxn modelId="{809B5CAC-B478-4176-9A74-2C4B071E9D68}" type="presParOf" srcId="{385E897A-3B59-4B7C-BEBD-92B62BCFE849}" destId="{ACF2ACD0-7933-43A4-A033-92FE66076807}" srcOrd="0" destOrd="0" presId="urn:microsoft.com/office/officeart/2018/2/layout/IconCircleList"/>
    <dgm:cxn modelId="{7CE8D406-2799-4F37-BB86-577F8EC4AF5A}" type="presParOf" srcId="{385E897A-3B59-4B7C-BEBD-92B62BCFE849}" destId="{185AFE19-8BB2-49D9-9EA2-F66C3FC5A6E6}" srcOrd="1" destOrd="0" presId="urn:microsoft.com/office/officeart/2018/2/layout/IconCircleList"/>
    <dgm:cxn modelId="{1CDAA48E-7BF5-411D-9F80-CBF1DBB7D0FB}" type="presParOf" srcId="{385E897A-3B59-4B7C-BEBD-92B62BCFE849}" destId="{BFE2E968-F5FE-427B-B0ED-DD3649591441}" srcOrd="2" destOrd="0" presId="urn:microsoft.com/office/officeart/2018/2/layout/IconCircleList"/>
    <dgm:cxn modelId="{20417813-9ECA-432D-BBC9-DF7E7BCAD738}" type="presParOf" srcId="{385E897A-3B59-4B7C-BEBD-92B62BCFE849}" destId="{12287A1E-1A56-4FC3-872C-D15C42BC9A5D}" srcOrd="3" destOrd="0" presId="urn:microsoft.com/office/officeart/2018/2/layout/IconCircleList"/>
    <dgm:cxn modelId="{4DDDFDD9-0E40-432B-8CB2-731B5CD938CD}" type="presParOf" srcId="{F5AD2273-94ED-4E28-A34E-E8AAF8D47F2E}" destId="{1A3B5E9E-1780-42BF-A82A-9903C382538E}" srcOrd="1" destOrd="0" presId="urn:microsoft.com/office/officeart/2018/2/layout/IconCircleList"/>
    <dgm:cxn modelId="{5E5C794A-A324-4645-8447-C64AB1304FC5}" type="presParOf" srcId="{F5AD2273-94ED-4E28-A34E-E8AAF8D47F2E}" destId="{68E44DBC-CB05-4548-BC73-9EEE127C2B6A}" srcOrd="2" destOrd="0" presId="urn:microsoft.com/office/officeart/2018/2/layout/IconCircleList"/>
    <dgm:cxn modelId="{73C54F51-E1E7-4B7E-ABC1-C911D651C5F5}" type="presParOf" srcId="{68E44DBC-CB05-4548-BC73-9EEE127C2B6A}" destId="{CC4EB442-BFDF-4E6D-8CB7-19A31C1663C3}" srcOrd="0" destOrd="0" presId="urn:microsoft.com/office/officeart/2018/2/layout/IconCircleList"/>
    <dgm:cxn modelId="{3EAF866D-0EAF-4117-BE52-20434268EE8F}" type="presParOf" srcId="{68E44DBC-CB05-4548-BC73-9EEE127C2B6A}" destId="{5510E6C5-21B6-4C79-B6A3-16757C8CE34D}" srcOrd="1" destOrd="0" presId="urn:microsoft.com/office/officeart/2018/2/layout/IconCircleList"/>
    <dgm:cxn modelId="{2DA402A8-3DAA-4EB6-89A6-78E6E150DD36}" type="presParOf" srcId="{68E44DBC-CB05-4548-BC73-9EEE127C2B6A}" destId="{A614FFA5-32B1-4249-8AAE-9D34B6934366}" srcOrd="2" destOrd="0" presId="urn:microsoft.com/office/officeart/2018/2/layout/IconCircleList"/>
    <dgm:cxn modelId="{4D53D12F-CD14-4B42-9452-B56618297978}" type="presParOf" srcId="{68E44DBC-CB05-4548-BC73-9EEE127C2B6A}" destId="{233411EC-1AF8-4643-BAA7-5B6CCA3D7850}" srcOrd="3" destOrd="0" presId="urn:microsoft.com/office/officeart/2018/2/layout/IconCircleList"/>
    <dgm:cxn modelId="{E5B88F92-4A57-421B-94E5-BBE4658812C0}" type="presParOf" srcId="{F5AD2273-94ED-4E28-A34E-E8AAF8D47F2E}" destId="{E6DF1DF2-934A-4A3A-8D03-3B24345B4684}" srcOrd="3" destOrd="0" presId="urn:microsoft.com/office/officeart/2018/2/layout/IconCircleList"/>
    <dgm:cxn modelId="{73DEBAF5-FE90-411E-93BD-3DE22E3D7A41}" type="presParOf" srcId="{F5AD2273-94ED-4E28-A34E-E8AAF8D47F2E}" destId="{F7A60492-3C2D-4837-849D-3C71B79C744C}" srcOrd="4" destOrd="0" presId="urn:microsoft.com/office/officeart/2018/2/layout/IconCircleList"/>
    <dgm:cxn modelId="{BAC38DD5-87A2-4414-B203-169989C3E93E}" type="presParOf" srcId="{F7A60492-3C2D-4837-849D-3C71B79C744C}" destId="{B2A88C99-6411-4AD8-9314-6133B464E2A5}" srcOrd="0" destOrd="0" presId="urn:microsoft.com/office/officeart/2018/2/layout/IconCircleList"/>
    <dgm:cxn modelId="{9A7D76D5-EC2B-4376-81E0-7A7456E054E2}" type="presParOf" srcId="{F7A60492-3C2D-4837-849D-3C71B79C744C}" destId="{B80D31E0-6415-48C6-B6DB-4228B0B6C0D7}" srcOrd="1" destOrd="0" presId="urn:microsoft.com/office/officeart/2018/2/layout/IconCircleList"/>
    <dgm:cxn modelId="{16D44AA5-C211-466C-89ED-F661AFA9A9B7}" type="presParOf" srcId="{F7A60492-3C2D-4837-849D-3C71B79C744C}" destId="{9E8995E6-5CDF-4518-BBB9-CB66703BC70D}" srcOrd="2" destOrd="0" presId="urn:microsoft.com/office/officeart/2018/2/layout/IconCircleList"/>
    <dgm:cxn modelId="{73B06644-3A87-443B-9E04-CA3BBD7F449E}" type="presParOf" srcId="{F7A60492-3C2D-4837-849D-3C71B79C744C}" destId="{9EF056BD-A2BE-411E-B146-7F037AF5B3B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21D15-7815-4FBC-92FD-2B31C2B43506}">
      <dsp:nvSpPr>
        <dsp:cNvPr id="0" name=""/>
        <dsp:cNvSpPr/>
      </dsp:nvSpPr>
      <dsp:spPr>
        <a:xfrm>
          <a:off x="680718" y="889573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DACB0-56F9-46BF-98E2-2F4B6266B00D}">
      <dsp:nvSpPr>
        <dsp:cNvPr id="0" name=""/>
        <dsp:cNvSpPr/>
      </dsp:nvSpPr>
      <dsp:spPr>
        <a:xfrm>
          <a:off x="12468" y="2331009"/>
          <a:ext cx="243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Apple Braille" pitchFamily="2" charset="0"/>
            </a:rPr>
            <a:t>A total of twenty entities have been created and corresponding relationships have been established in the best possible normalized form which is suited for a database</a:t>
          </a:r>
          <a:r>
            <a:rPr lang="en-US" sz="1100" kern="1200" dirty="0"/>
            <a:t>.</a:t>
          </a:r>
        </a:p>
      </dsp:txBody>
      <dsp:txXfrm>
        <a:off x="12468" y="2331009"/>
        <a:ext cx="2430000" cy="877500"/>
      </dsp:txXfrm>
    </dsp:sp>
    <dsp:sp modelId="{37093DAB-B195-41D9-A577-87BEEFF47FC6}">
      <dsp:nvSpPr>
        <dsp:cNvPr id="0" name=""/>
        <dsp:cNvSpPr/>
      </dsp:nvSpPr>
      <dsp:spPr>
        <a:xfrm>
          <a:off x="3535969" y="889573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B60A8-FA06-4A4F-9EA6-DEC05CD951E7}">
      <dsp:nvSpPr>
        <dsp:cNvPr id="0" name=""/>
        <dsp:cNvSpPr/>
      </dsp:nvSpPr>
      <dsp:spPr>
        <a:xfrm>
          <a:off x="2867719" y="2331009"/>
          <a:ext cx="243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Apple Braille" pitchFamily="2" charset="0"/>
            </a:rPr>
            <a:t>Attaching the design document with the entities, attributes with the description for each entity.</a:t>
          </a:r>
        </a:p>
      </dsp:txBody>
      <dsp:txXfrm>
        <a:off x="2867719" y="2331009"/>
        <a:ext cx="2430000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2ACD0-7933-43A4-A033-92FE66076807}">
      <dsp:nvSpPr>
        <dsp:cNvPr id="0" name=""/>
        <dsp:cNvSpPr/>
      </dsp:nvSpPr>
      <dsp:spPr>
        <a:xfrm>
          <a:off x="291807" y="1608145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AFE19-8BB2-49D9-9EA2-F66C3FC5A6E6}">
      <dsp:nvSpPr>
        <dsp:cNvPr id="0" name=""/>
        <dsp:cNvSpPr/>
      </dsp:nvSpPr>
      <dsp:spPr>
        <a:xfrm>
          <a:off x="461515" y="1777853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87A1E-1A56-4FC3-872C-D15C42BC9A5D}">
      <dsp:nvSpPr>
        <dsp:cNvPr id="0" name=""/>
        <dsp:cNvSpPr/>
      </dsp:nvSpPr>
      <dsp:spPr>
        <a:xfrm>
          <a:off x="1273110" y="1608145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ple Braille" pitchFamily="2" charset="0"/>
            </a:rPr>
            <a:t>Twenty tables have been created with each table containing 10 records.</a:t>
          </a:r>
        </a:p>
      </dsp:txBody>
      <dsp:txXfrm>
        <a:off x="1273110" y="1608145"/>
        <a:ext cx="1904883" cy="808132"/>
      </dsp:txXfrm>
    </dsp:sp>
    <dsp:sp modelId="{CC4EB442-BFDF-4E6D-8CB7-19A31C1663C3}">
      <dsp:nvSpPr>
        <dsp:cNvPr id="0" name=""/>
        <dsp:cNvSpPr/>
      </dsp:nvSpPr>
      <dsp:spPr>
        <a:xfrm>
          <a:off x="3509906" y="1608145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0E6C5-21B6-4C79-B6A3-16757C8CE34D}">
      <dsp:nvSpPr>
        <dsp:cNvPr id="0" name=""/>
        <dsp:cNvSpPr/>
      </dsp:nvSpPr>
      <dsp:spPr>
        <a:xfrm>
          <a:off x="3679614" y="1777853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411EC-1AF8-4643-BAA7-5B6CCA3D7850}">
      <dsp:nvSpPr>
        <dsp:cNvPr id="0" name=""/>
        <dsp:cNvSpPr/>
      </dsp:nvSpPr>
      <dsp:spPr>
        <a:xfrm>
          <a:off x="4491210" y="1608145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Apple Braille" pitchFamily="2" charset="0"/>
            </a:rPr>
            <a:t>The tables present in the database have table level check constraints, clustered and non clustered indexes, encryption in column, computed columns.</a:t>
          </a:r>
        </a:p>
      </dsp:txBody>
      <dsp:txXfrm>
        <a:off x="4491210" y="1608145"/>
        <a:ext cx="1904883" cy="808132"/>
      </dsp:txXfrm>
    </dsp:sp>
    <dsp:sp modelId="{B2A88C99-6411-4AD8-9314-6133B464E2A5}">
      <dsp:nvSpPr>
        <dsp:cNvPr id="0" name=""/>
        <dsp:cNvSpPr/>
      </dsp:nvSpPr>
      <dsp:spPr>
        <a:xfrm>
          <a:off x="6728005" y="1608145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D31E0-6415-48C6-B6DB-4228B0B6C0D7}">
      <dsp:nvSpPr>
        <dsp:cNvPr id="0" name=""/>
        <dsp:cNvSpPr/>
      </dsp:nvSpPr>
      <dsp:spPr>
        <a:xfrm>
          <a:off x="6897713" y="1777853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056BD-A2BE-411E-B146-7F037AF5B3B2}">
      <dsp:nvSpPr>
        <dsp:cNvPr id="0" name=""/>
        <dsp:cNvSpPr/>
      </dsp:nvSpPr>
      <dsp:spPr>
        <a:xfrm>
          <a:off x="7709309" y="1608145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Apple Braille" pitchFamily="2" charset="0"/>
            </a:rPr>
            <a:t>Corresponding stored procedures, triggers and views have ben created with the available data from the database</a:t>
          </a:r>
        </a:p>
      </dsp:txBody>
      <dsp:txXfrm>
        <a:off x="7709309" y="1608145"/>
        <a:ext cx="1904883" cy="808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13A31-0BEC-A74F-9E0C-9A48532D84E7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F198F-B9FC-224B-83A9-62C71901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5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F198F-B9FC-224B-83A9-62C7190141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2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1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6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2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7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6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5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2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ultania-p/database-code_model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7A74A-B098-F740-A48E-62C9DD113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1228" y="2942358"/>
            <a:ext cx="7581331" cy="3220831"/>
          </a:xfrm>
        </p:spPr>
        <p:txBody>
          <a:bodyPr>
            <a:normAutofit/>
          </a:bodyPr>
          <a:lstStyle/>
          <a:p>
            <a:pPr algn="l"/>
            <a:r>
              <a:rPr lang="en-US" sz="3200" b="1" i="0" u="sng" cap="none" dirty="0">
                <a:latin typeface="Apple Braille" pitchFamily="2" charset="0"/>
              </a:rPr>
              <a:t>Presented by:</a:t>
            </a:r>
            <a:br>
              <a:rPr lang="en-US" sz="3200" i="0" dirty="0">
                <a:latin typeface="Apple Braille" pitchFamily="2" charset="0"/>
              </a:rPr>
            </a:br>
            <a:br>
              <a:rPr lang="en-US" sz="3200" i="0" dirty="0">
                <a:latin typeface="Apple Braille" pitchFamily="2" charset="0"/>
              </a:rPr>
            </a:br>
            <a:r>
              <a:rPr lang="en-US" sz="36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PIYUSH KUMAR SULTANIA</a:t>
            </a:r>
            <a:br>
              <a:rPr lang="en-US" sz="3200" i="0" dirty="0">
                <a:latin typeface="Apple Braille" pitchFamily="2" charset="0"/>
              </a:rPr>
            </a:br>
            <a:br>
              <a:rPr lang="en-US" sz="3200" i="0" dirty="0">
                <a:latin typeface="Apple Braille" pitchFamily="2" charset="0"/>
              </a:rPr>
            </a:br>
            <a:r>
              <a:rPr lang="en-US" sz="2000" i="0" cap="none" dirty="0">
                <a:latin typeface="Apple Braille" pitchFamily="2" charset="0"/>
              </a:rPr>
              <a:t>Link: </a:t>
            </a:r>
            <a:r>
              <a:rPr lang="en-US" sz="2000" i="0" cap="none" dirty="0">
                <a:latin typeface="Apple Braille" pitchFamily="2" charset="0"/>
                <a:hlinkClick r:id="rId2"/>
              </a:rPr>
              <a:t>https://github.com/sultania-p/database-code_modeling</a:t>
            </a:r>
            <a:br>
              <a:rPr lang="en-US" sz="3200" i="0" cap="none" dirty="0">
                <a:latin typeface="Apple Braille" pitchFamily="2" charset="0"/>
              </a:rPr>
            </a:br>
            <a:endParaRPr lang="en-US" sz="3200" b="1" i="0" dirty="0">
              <a:highlight>
                <a:srgbClr val="FFFF00"/>
              </a:highlight>
              <a:latin typeface="Apple Braille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AC45C-AD0D-2148-98C5-3EEF623C5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2048" y="1050878"/>
            <a:ext cx="6659693" cy="1069324"/>
          </a:xfrm>
        </p:spPr>
        <p:txBody>
          <a:bodyPr>
            <a:noAutofit/>
          </a:bodyPr>
          <a:lstStyle/>
          <a:p>
            <a:r>
              <a:rPr lang="en-US" sz="2800" cap="none" dirty="0">
                <a:latin typeface="Amasis MT Pro Medium" panose="02040604050005020304" pitchFamily="18" charset="0"/>
                <a:cs typeface="Angsana New" panose="02020603050405020304" pitchFamily="18" charset="-34"/>
              </a:rPr>
              <a:t>FLIGHT BOOKING MANAGEMENT SYSTEM</a:t>
            </a:r>
          </a:p>
        </p:txBody>
      </p:sp>
      <p:pic>
        <p:nvPicPr>
          <p:cNvPr id="21" name="Picture 3" descr="Top view of the earth from outer space">
            <a:extLst>
              <a:ext uri="{FF2B5EF4-FFF2-40B4-BE49-F238E27FC236}">
                <a16:creationId xmlns:a16="http://schemas.microsoft.com/office/drawing/2014/main" id="{D00BE1DF-AA60-44D9-8FD3-AE798924E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41" r="34097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5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C37748F6-D8A4-44CF-B37E-2CFBFEEB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2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0FF18-02AA-E145-9238-3FE9CD48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3"/>
            <a:ext cx="7071536" cy="969081"/>
          </a:xfrm>
        </p:spPr>
        <p:txBody>
          <a:bodyPr>
            <a:normAutofit/>
          </a:bodyPr>
          <a:lstStyle/>
          <a:p>
            <a:r>
              <a:rPr lang="en-US" b="1" i="0" dirty="0">
                <a:latin typeface="Apple Braille" pitchFamily="2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0D08-D29F-2F49-AC79-2E1094F8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524001"/>
            <a:ext cx="6571807" cy="4800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This project aims at enhancing the relationship between the customers and airlines via the Flight Reservation System.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The system allows a passengers to perform various functions such as managing the flight bookings, and customer information.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 Incorporate the COVID-19 digital test reports and vaccination details of the passengers for convenient and a safe journey.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B6E95-E30C-2E41-93B3-749F2F981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7" r="38623"/>
          <a:stretch/>
        </p:blipFill>
        <p:spPr>
          <a:xfrm>
            <a:off x="7613102" y="10"/>
            <a:ext cx="4578898" cy="6857990"/>
          </a:xfrm>
          <a:custGeom>
            <a:avLst/>
            <a:gdLst/>
            <a:ahLst/>
            <a:cxnLst/>
            <a:rect l="l" t="t" r="r" b="b"/>
            <a:pathLst>
              <a:path w="4578898" h="6844352">
                <a:moveTo>
                  <a:pt x="2085784" y="0"/>
                </a:moveTo>
                <a:lnTo>
                  <a:pt x="4578898" y="0"/>
                </a:lnTo>
                <a:lnTo>
                  <a:pt x="4578898" y="6844352"/>
                </a:lnTo>
                <a:lnTo>
                  <a:pt x="0" y="6844352"/>
                </a:lnTo>
                <a:close/>
              </a:path>
            </a:pathLst>
          </a:cu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3195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4655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446E324D-9201-4292-875F-C3B15A73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02AD7D83-A622-4E64-A15F-5715B255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1"/>
            <a:ext cx="5683516" cy="28855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E97A393F-6750-4B9D-A774-36E66ABA4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7835" y="0"/>
            <a:ext cx="3234165" cy="155502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92A6F3B3-F9A3-4E38-8F8E-5247F74D5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1242929"/>
            <a:ext cx="3559041" cy="56150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1D51125D-D15A-4ADA-929B-DACA6E0D1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09656" y="3630223"/>
            <a:ext cx="3282344" cy="322777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B0B448D-1E88-7143-818B-7EBE821F6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99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FCCD-42E6-F647-BE2B-A5CB7FE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2926"/>
            <a:ext cx="5551668" cy="1671638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Apple Braille" pitchFamily="2" charset="0"/>
              </a:rPr>
              <a:t>Design document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Diagram, text, whiteboard&#10;&#10;Description automatically generated">
            <a:extLst>
              <a:ext uri="{FF2B5EF4-FFF2-40B4-BE49-F238E27FC236}">
                <a16:creationId xmlns:a16="http://schemas.microsoft.com/office/drawing/2014/main" id="{B7EC1A89-E7F7-B549-A1F2-FACF3B6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5679" r="25679"/>
          <a:stretch/>
        </p:blipFill>
        <p:spPr>
          <a:xfrm>
            <a:off x="785813" y="533400"/>
            <a:ext cx="4449306" cy="5791200"/>
          </a:xfrm>
          <a:prstGeom prst="rect">
            <a:avLst/>
          </a:prstGeom>
        </p:spPr>
      </p:pic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84D3FD34-2750-44A6-B063-13929D3F7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5893"/>
              </p:ext>
            </p:extLst>
          </p:nvPr>
        </p:nvGraphicFramePr>
        <p:xfrm>
          <a:off x="6096000" y="2226516"/>
          <a:ext cx="5310188" cy="409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7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534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40CE-53F3-8C4C-B47C-03C3C690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latin typeface="Apple Braille" pitchFamily="2" charset="0"/>
              </a:rPr>
              <a:t>SQL STATEMENTS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BF66E87-893B-4CD7-B1CB-F2EDB20EF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245263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27D546-8612-4C44-8F6A-C1C5CB57EFB3}"/>
              </a:ext>
            </a:extLst>
          </p:cNvPr>
          <p:cNvSpPr txBox="1"/>
          <p:nvPr/>
        </p:nvSpPr>
        <p:spPr>
          <a:xfrm>
            <a:off x="2584668" y="2516429"/>
            <a:ext cx="71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ple Braille" pitchFamily="2" charset="0"/>
              </a:rPr>
              <a:t>DDL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D782D-D6C6-1F4B-82D6-659E0295DF97}"/>
              </a:ext>
            </a:extLst>
          </p:cNvPr>
          <p:cNvSpPr txBox="1"/>
          <p:nvPr/>
        </p:nvSpPr>
        <p:spPr>
          <a:xfrm>
            <a:off x="6159519" y="2513012"/>
            <a:ext cx="71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ple Braille" pitchFamily="2" charset="0"/>
              </a:rPr>
              <a:t>DML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A04B7-8C3F-C34F-A4FE-6EC64E910D00}"/>
              </a:ext>
            </a:extLst>
          </p:cNvPr>
          <p:cNvSpPr txBox="1"/>
          <p:nvPr/>
        </p:nvSpPr>
        <p:spPr>
          <a:xfrm>
            <a:off x="8991600" y="2503955"/>
            <a:ext cx="190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pple Braille" pitchFamily="2" charset="0"/>
              </a:rPr>
              <a:t>SP,View,Trigger</a:t>
            </a:r>
            <a:endParaRPr lang="en-US" b="1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99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3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4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4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46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B8615-9A55-CA40-B8DC-1F596E71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2926"/>
            <a:ext cx="5551668" cy="1671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i="0" dirty="0">
                <a:latin typeface="Apple Braille" pitchFamily="2" charset="0"/>
              </a:rPr>
              <a:t>seats available at airports</a:t>
            </a:r>
          </a:p>
        </p:txBody>
      </p:sp>
      <p:cxnSp>
        <p:nvCxnSpPr>
          <p:cNvPr id="62" name="Straight Connector 50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4128D-4362-EC4B-89FC-027DB584E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79" y="-1"/>
            <a:ext cx="6006231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16C87-8844-3049-BE51-F7079A1A9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226516"/>
            <a:ext cx="5310188" cy="4098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Apple Braille" pitchFamily="2" charset="0"/>
              </a:rPr>
              <a:t>The chart depicts the availability of seats in all the aircrafts from the originating airports.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2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26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73131-FA58-FA40-B7AD-399E7866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4" y="5417353"/>
            <a:ext cx="10102920" cy="6754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i="0" dirty="0">
                <a:latin typeface="Apple Braille" pitchFamily="2" charset="0"/>
              </a:rPr>
              <a:t>depicts the countries in which Passengers got vaccinated</a:t>
            </a:r>
            <a:r>
              <a:rPr lang="en-US" sz="1900" dirty="0"/>
              <a:t>.</a:t>
            </a:r>
            <a:br>
              <a:rPr lang="en-US" sz="1900" dirty="0"/>
            </a:br>
            <a:endParaRPr lang="en-US" sz="1900" dirty="0"/>
          </a:p>
        </p:txBody>
      </p:sp>
      <p:cxnSp>
        <p:nvCxnSpPr>
          <p:cNvPr id="43" name="Straight Connector 28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0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2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4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95C03D-A501-1443-B14C-6D3CFEA87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7496"/>
            <a:ext cx="12191998" cy="49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2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8222250-799A-4AD0-9BD1-BE6EB7A06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770432A-C0A6-4D4F-AE2C-705049DAB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244921" y="-5976"/>
            <a:ext cx="5947079" cy="6874927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677452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693787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842978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435688"/>
              <a:gd name="connsiteY0" fmla="*/ 0 h 6874927"/>
              <a:gd name="connsiteX1" fmla="*/ 4435688 w 4435688"/>
              <a:gd name="connsiteY1" fmla="*/ 4763 h 6874927"/>
              <a:gd name="connsiteX2" fmla="*/ 3842978 w 4435688"/>
              <a:gd name="connsiteY2" fmla="*/ 6874927 h 6874927"/>
              <a:gd name="connsiteX3" fmla="*/ 0 w 4435688"/>
              <a:gd name="connsiteY3" fmla="*/ 6863976 h 6874927"/>
              <a:gd name="connsiteX4" fmla="*/ 0 w 4435688"/>
              <a:gd name="connsiteY4" fmla="*/ 0 h 687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5688" h="6874927">
                <a:moveTo>
                  <a:pt x="0" y="0"/>
                </a:moveTo>
                <a:lnTo>
                  <a:pt x="4435688" y="4763"/>
                </a:lnTo>
                <a:lnTo>
                  <a:pt x="3842978" y="6874927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01E2C-5829-D343-8029-4795B5ED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705" y="542926"/>
            <a:ext cx="4439894" cy="16681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3600" b="1" i="0" dirty="0">
                <a:latin typeface="Apple Braille" pitchFamily="2" charset="0"/>
              </a:rPr>
              <a:t>average salaries of the respective employee types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5" name="Picture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9ACDBF5-0C54-1D41-AC03-9827E67E0D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910" b="18910"/>
          <a:stretch>
            <a:fillRect/>
          </a:stretch>
        </p:blipFill>
        <p:spPr>
          <a:xfrm>
            <a:off x="533400" y="1348416"/>
            <a:ext cx="5270053" cy="416116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FBE787-8B1D-40E5-8468-6F665BB5D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43268" y="0"/>
            <a:ext cx="488370" cy="68804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CFC61-48C4-9849-BEBA-7365A6F2F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8706" y="2211069"/>
            <a:ext cx="4439894" cy="41135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000" dirty="0">
                <a:latin typeface="Apple Braille" pitchFamily="2" charset="0"/>
              </a:rPr>
              <a:t>The graph depicts the average salary of the below three employee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pple Braille" pitchFamily="2" charset="0"/>
              </a:rPr>
              <a:t>Airline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pple Braille" pitchFamily="2" charset="0"/>
              </a:rPr>
              <a:t>Airport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pple Braille" pitchFamily="2" charset="0"/>
              </a:rPr>
              <a:t>Remote Employee</a:t>
            </a:r>
          </a:p>
          <a:p>
            <a:endParaRPr lang="en-IN" dirty="0">
              <a:latin typeface="Apple Braille" pitchFamily="2" charset="0"/>
            </a:endParaRPr>
          </a:p>
          <a:p>
            <a:endParaRPr lang="en-IN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48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9F3D2-13A3-E64F-9B0C-851A3341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2926"/>
            <a:ext cx="5551668" cy="1671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 dirty="0">
                <a:latin typeface="Apple Braille" pitchFamily="2" charset="0"/>
              </a:rPr>
              <a:t>Average age of passengers at the respective Origin Airports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A64B2-DDF7-DE4C-82E6-8D4F047EC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765" y="0"/>
            <a:ext cx="6103618" cy="68579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D5767-9396-E241-93AB-F9535618B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226516"/>
            <a:ext cx="5310188" cy="409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pple Braille" pitchFamily="2" charset="0"/>
              </a:rPr>
              <a:t>The graph depicts the average age of the passengers boarding at the respective airports and they are categorized into the following three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ple Braille" pitchFamily="2" charset="0"/>
              </a:rPr>
              <a:t>Adult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ple Braille" pitchFamily="2" charset="0"/>
              </a:rPr>
              <a:t>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ple Braille" pitchFamily="2" charset="0"/>
              </a:rPr>
              <a:t>Infant</a:t>
            </a:r>
          </a:p>
        </p:txBody>
      </p:sp>
    </p:spTree>
    <p:extLst>
      <p:ext uri="{BB962C8B-B14F-4D97-AF65-F5344CB8AC3E}">
        <p14:creationId xmlns:p14="http://schemas.microsoft.com/office/powerpoint/2010/main" val="2667922931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30421</TotalTime>
  <Words>292</Words>
  <Application>Microsoft Office PowerPoint</Application>
  <PresentationFormat>Widescreen</PresentationFormat>
  <Paragraphs>30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Amasis MT Pro Medium</vt:lpstr>
      <vt:lpstr>Angsana New</vt:lpstr>
      <vt:lpstr>Apple Braille</vt:lpstr>
      <vt:lpstr>Arial</vt:lpstr>
      <vt:lpstr>Calibri</vt:lpstr>
      <vt:lpstr>Univers Condensed Light</vt:lpstr>
      <vt:lpstr>Walbaum Display Light</vt:lpstr>
      <vt:lpstr>AngleLinesVTI</vt:lpstr>
      <vt:lpstr>Presented by:  PIYUSH KUMAR SULTANIA  Link: https://github.com/sultania-p/database-code_modeling </vt:lpstr>
      <vt:lpstr>OBJECTIVE</vt:lpstr>
      <vt:lpstr>PowerPoint Presentation</vt:lpstr>
      <vt:lpstr>Design document</vt:lpstr>
      <vt:lpstr>SQL STATEMENTS</vt:lpstr>
      <vt:lpstr>seats available at airports</vt:lpstr>
      <vt:lpstr>depicts the countries in which Passengers got vaccinated. </vt:lpstr>
      <vt:lpstr>   average salaries of the respective employee types </vt:lpstr>
      <vt:lpstr>Average age of passengers at the respective Origin Airports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MEMBERS: SHANKARASUBRAMANIYAN GANAPATHI SUBRAMANIAN SAI PUNEETH CHINNAM PIYUSH KUMAR SULTANIA BISMITA BEHRA</dc:title>
  <dc:creator>Shankarasubramaniyan Ganapathi Subramanian</dc:creator>
  <cp:lastModifiedBy>Piyush Kumar Sultania</cp:lastModifiedBy>
  <cp:revision>31</cp:revision>
  <dcterms:created xsi:type="dcterms:W3CDTF">2021-12-11T04:35:59Z</dcterms:created>
  <dcterms:modified xsi:type="dcterms:W3CDTF">2022-01-16T09:04:20Z</dcterms:modified>
</cp:coreProperties>
</file>